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81" r:id="rId5"/>
    <p:sldId id="2134804681" r:id="rId6"/>
    <p:sldId id="2134804727" r:id="rId7"/>
    <p:sldId id="2134804731" r:id="rId8"/>
    <p:sldId id="2134804752" r:id="rId9"/>
    <p:sldId id="2134804753" r:id="rId10"/>
    <p:sldId id="2134804728" r:id="rId11"/>
    <p:sldId id="2134804740" r:id="rId12"/>
    <p:sldId id="2134804734" r:id="rId13"/>
    <p:sldId id="2134804739" r:id="rId14"/>
    <p:sldId id="2134804738" r:id="rId15"/>
    <p:sldId id="2134804730" r:id="rId16"/>
    <p:sldId id="2134804732" r:id="rId17"/>
    <p:sldId id="2134804735" r:id="rId18"/>
    <p:sldId id="2134804736" r:id="rId19"/>
    <p:sldId id="2134804737" r:id="rId20"/>
    <p:sldId id="2134804729" r:id="rId21"/>
    <p:sldId id="2134804733" r:id="rId22"/>
    <p:sldId id="2134804751" r:id="rId23"/>
    <p:sldId id="2134804742" r:id="rId24"/>
    <p:sldId id="2134804743" r:id="rId25"/>
    <p:sldId id="2134804744" r:id="rId26"/>
    <p:sldId id="2134804741" r:id="rId27"/>
    <p:sldId id="2134804746" r:id="rId28"/>
    <p:sldId id="2134804745" r:id="rId29"/>
    <p:sldId id="2134804747" r:id="rId30"/>
    <p:sldId id="2134804750" r:id="rId31"/>
    <p:sldId id="21348047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D0"/>
    <a:srgbClr val="008291"/>
    <a:srgbClr val="00528B"/>
    <a:srgbClr val="E6E6E4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logs.windows.com/devices/2017/02/13/spectator-view-new-tool-help-others-see-see-hololens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</a:t>
            </a:r>
            <a:r>
              <a:rPr lang="cs-CZ" dirty="0"/>
              <a:t>čítačová grafika v praxi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November 11,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D8275C-1E26-43D4-DB90-7DC16E6EAC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  <a:p>
            <a:r>
              <a:rPr lang="en-US" dirty="0" err="1"/>
              <a:t>Skripty</a:t>
            </a:r>
            <a:r>
              <a:rPr lang="en-US" dirty="0"/>
              <a:t> pro </a:t>
            </a:r>
            <a:r>
              <a:rPr lang="en-US" dirty="0" err="1"/>
              <a:t>komunikaci</a:t>
            </a:r>
            <a:r>
              <a:rPr lang="en-US" dirty="0"/>
              <a:t> se </a:t>
            </a:r>
            <a:r>
              <a:rPr lang="en-US" dirty="0" err="1"/>
              <a:t>serverem</a:t>
            </a:r>
            <a:endParaRPr lang="en-US" dirty="0"/>
          </a:p>
          <a:p>
            <a:r>
              <a:rPr lang="en-US" dirty="0"/>
              <a:t>Anima</a:t>
            </a:r>
            <a:r>
              <a:rPr lang="cs-CZ" dirty="0"/>
              <a:t>ční skripty</a:t>
            </a:r>
          </a:p>
          <a:p>
            <a:r>
              <a:rPr lang="cs-CZ" dirty="0"/>
              <a:t>Uživatelská interakce</a:t>
            </a:r>
          </a:p>
          <a:p>
            <a:r>
              <a:rPr lang="cs-CZ" dirty="0"/>
              <a:t>Spatial Anchory</a:t>
            </a:r>
          </a:p>
          <a:p>
            <a:r>
              <a:rPr lang="cs-CZ" dirty="0"/>
              <a:t>Unity a HoloToolkit nejsou bez bugů</a:t>
            </a:r>
          </a:p>
          <a:p>
            <a:r>
              <a:rPr lang="cs-CZ" dirty="0"/>
              <a:t>Breaking changes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043F3-D52F-AE39-DB2F-40E17C63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E9F51-D9D7-4E85-6752-CA49B5C843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3rd person view pro hologramy</a:t>
            </a:r>
          </a:p>
          <a:p>
            <a:r>
              <a:rPr lang="cs-CZ" dirty="0"/>
              <a:t>Struktura aplikace </a:t>
            </a:r>
            <a:r>
              <a:rPr lang="en-US" dirty="0"/>
              <a:t>=&gt; </a:t>
            </a:r>
            <a:r>
              <a:rPr lang="cs-CZ" dirty="0"/>
              <a:t>problém</a:t>
            </a:r>
          </a:p>
          <a:p>
            <a:r>
              <a:rPr lang="cs-CZ" dirty="0"/>
              <a:t>Potřeba specializovaného HW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44BA79-7797-B359-B89F-F1EDCCDE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Spectator View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470A11C-56FE-0D0A-B1E1-EBB42F50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21" y="3226687"/>
            <a:ext cx="6910227" cy="3263564"/>
          </a:xfrm>
          <a:prstGeom prst="rect">
            <a:avLst/>
          </a:prstGeom>
        </p:spPr>
      </p:pic>
      <p:pic>
        <p:nvPicPr>
          <p:cNvPr id="7" name="Picture 6" descr="A computer keyboard and parts on a desk&#10;&#10;Description automatically generated">
            <a:extLst>
              <a:ext uri="{FF2B5EF4-FFF2-40B4-BE49-F238E27FC236}">
                <a16:creationId xmlns:a16="http://schemas.microsoft.com/office/drawing/2014/main" id="{FBA63CC4-4B68-732F-E6C2-ACC2DCDB6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6" r="6116" b="26255"/>
          <a:stretch/>
        </p:blipFill>
        <p:spPr>
          <a:xfrm rot="10800000">
            <a:off x="311084" y="3091992"/>
            <a:ext cx="5322896" cy="25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C2E964-DB0B-A5F2-2A0E-D90D9E9B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47" b="16967"/>
          <a:stretch/>
        </p:blipFill>
        <p:spPr>
          <a:xfrm>
            <a:off x="210152" y="1316933"/>
            <a:ext cx="11753245" cy="517331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B9408-54A8-F2BF-DF22-90A4A874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90" y="144112"/>
            <a:ext cx="10314707" cy="770824"/>
          </a:xfrm>
        </p:spPr>
        <p:txBody>
          <a:bodyPr anchor="ctr">
            <a:normAutofit/>
          </a:bodyPr>
          <a:lstStyle/>
          <a:p>
            <a:r>
              <a:rPr lang="cs-CZ" dirty="0"/>
              <a:t>Optimalizace renderování symbolů do bitmapy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1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6F653F-BAAA-1080-98BD-5830AFEDEE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8818063" cy="5173317"/>
          </a:xfrm>
        </p:spPr>
        <p:txBody>
          <a:bodyPr/>
          <a:lstStyle/>
          <a:p>
            <a:r>
              <a:rPr lang="cs-CZ" dirty="0"/>
              <a:t>V</a:t>
            </a:r>
            <a:r>
              <a:rPr lang="en-US" dirty="0" err="1"/>
              <a:t>ektorov</a:t>
            </a:r>
            <a:r>
              <a:rPr lang="cs-CZ" dirty="0"/>
              <a:t>á grafika</a:t>
            </a:r>
          </a:p>
          <a:p>
            <a:pPr lvl="1"/>
            <a:r>
              <a:rPr lang="cs-CZ" dirty="0"/>
              <a:t>Geometrické tvary, text, ...</a:t>
            </a:r>
          </a:p>
          <a:p>
            <a:r>
              <a:rPr lang="cs-CZ" dirty="0"/>
              <a:t>Sada rendererů pro různé platformy</a:t>
            </a:r>
          </a:p>
          <a:p>
            <a:pPr lvl="1"/>
            <a:r>
              <a:rPr lang="cs-CZ" dirty="0"/>
              <a:t>Bez závislostí</a:t>
            </a:r>
          </a:p>
          <a:p>
            <a:pPr lvl="1"/>
            <a:r>
              <a:rPr lang="cs-CZ" dirty="0"/>
              <a:t>Bez optimalizací</a:t>
            </a:r>
          </a:p>
          <a:p>
            <a:r>
              <a:rPr lang="cs-CZ" dirty="0"/>
              <a:t>Velmi slabý výkon (řádově minuty na frame)</a:t>
            </a:r>
            <a:endParaRPr lang="en-US" dirty="0"/>
          </a:p>
          <a:p>
            <a:r>
              <a:rPr lang="en-US" dirty="0" err="1"/>
              <a:t>Ciz</a:t>
            </a:r>
            <a:r>
              <a:rPr lang="cs-CZ" dirty="0"/>
              <a:t>í kód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87BD95-1684-C1D2-FBBA-E02343D4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Renderování symbolů: Výchozí stav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AF68F-F2C9-1770-8BE5-392B06F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216" y="1316933"/>
            <a:ext cx="2935181" cy="53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17B30-5BE4-F057-4ED5-2B40C2BB16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Počáteční pokusy</a:t>
            </a:r>
          </a:p>
          <a:p>
            <a:pPr lvl="1"/>
            <a:r>
              <a:rPr lang="cs-CZ" dirty="0"/>
              <a:t>Blit metoda</a:t>
            </a:r>
          </a:p>
          <a:p>
            <a:pPr lvl="1"/>
            <a:r>
              <a:rPr lang="cs-CZ" dirty="0"/>
              <a:t>Vylepšení dílčích výpočtů </a:t>
            </a:r>
            <a:r>
              <a:rPr lang="en-US" dirty="0"/>
              <a:t>=&gt;</a:t>
            </a:r>
            <a:r>
              <a:rPr lang="cs-CZ" dirty="0"/>
              <a:t> epic fail</a:t>
            </a:r>
            <a:r>
              <a:rPr lang="en-US" dirty="0"/>
              <a:t> #1</a:t>
            </a:r>
            <a:endParaRPr lang="cs-CZ" dirty="0"/>
          </a:p>
          <a:p>
            <a:pPr lvl="1"/>
            <a:r>
              <a:rPr lang="cs-CZ" dirty="0"/>
              <a:t>Refaktorovací nástroje (ReSharper) </a:t>
            </a:r>
            <a:r>
              <a:rPr lang="en-US" dirty="0"/>
              <a:t>=&gt; epic fail #2</a:t>
            </a:r>
            <a:endParaRPr lang="cs-CZ" dirty="0"/>
          </a:p>
          <a:p>
            <a:r>
              <a:rPr lang="cs-CZ" dirty="0"/>
              <a:t>Analýza bottlenecku</a:t>
            </a:r>
            <a:endParaRPr lang="en-US" dirty="0"/>
          </a:p>
          <a:p>
            <a:pPr lvl="1"/>
            <a:r>
              <a:rPr lang="cs-CZ" dirty="0"/>
              <a:t>Objekty se renderují do vlastních bitmap o plné velikosti</a:t>
            </a:r>
          </a:p>
          <a:p>
            <a:pPr lvl="1"/>
            <a:r>
              <a:rPr lang="cs-CZ" dirty="0"/>
              <a:t>Blit těchto bitmap dohromady</a:t>
            </a:r>
          </a:p>
          <a:p>
            <a:pPr lvl="1"/>
            <a:r>
              <a:rPr lang="cs-CZ" dirty="0"/>
              <a:t>Stačilo se zeptat</a:t>
            </a:r>
          </a:p>
          <a:p>
            <a:pPr lvl="1"/>
            <a:endParaRPr lang="cs-CZ" dirty="0"/>
          </a:p>
          <a:p>
            <a:pPr lvl="1"/>
            <a:r>
              <a:rPr lang="cs-CZ" dirty="0"/>
              <a:t>O(m*n*k); m×n je rozlišení bitmapy, k je počet objektů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A48E6-7990-392D-C8E2-B71EAC98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Renderování symbolů: Analýza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4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F651123-733D-F274-8896-5A61DA640BDD}"/>
              </a:ext>
            </a:extLst>
          </p:cNvPr>
          <p:cNvSpPr/>
          <p:nvPr/>
        </p:nvSpPr>
        <p:spPr>
          <a:xfrm>
            <a:off x="524360" y="3675467"/>
            <a:ext cx="1498862" cy="14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68B88E-BE2C-5EBE-1978-C141D2BB4B7E}"/>
              </a:ext>
            </a:extLst>
          </p:cNvPr>
          <p:cNvSpPr/>
          <p:nvPr/>
        </p:nvSpPr>
        <p:spPr>
          <a:xfrm>
            <a:off x="2166195" y="3666039"/>
            <a:ext cx="1498862" cy="14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5035B1-724C-C2DD-6397-DEE8797F7F6B}"/>
              </a:ext>
            </a:extLst>
          </p:cNvPr>
          <p:cNvSpPr/>
          <p:nvPr/>
        </p:nvSpPr>
        <p:spPr>
          <a:xfrm>
            <a:off x="3808028" y="3675467"/>
            <a:ext cx="1498862" cy="14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39C32-11FF-B03A-7BBD-1FAA2CD6FC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Velikost objektů </a:t>
            </a:r>
            <a:r>
              <a:rPr lang="en-US" dirty="0" err="1"/>
              <a:t>typicky</a:t>
            </a:r>
            <a:r>
              <a:rPr lang="cs-CZ" dirty="0"/>
              <a:t> </a:t>
            </a:r>
            <a:r>
              <a:rPr lang="en-US" dirty="0"/>
              <a:t>&lt;&lt; </a:t>
            </a:r>
            <a:r>
              <a:rPr lang="en-US" dirty="0" err="1"/>
              <a:t>m×n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Zrychlení 4 min </a:t>
            </a:r>
            <a:r>
              <a:rPr lang="en-US" dirty="0"/>
              <a:t>=&gt; 2 s p</a:t>
            </a:r>
            <a:r>
              <a:rPr lang="cs-CZ" dirty="0"/>
              <a:t>ři 10k objektech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222A3-4E9A-5ED4-A09D-A2738F2C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Renderování symbolů: Optimalizace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19187-13A1-87D0-C333-6C2557C414CC}"/>
              </a:ext>
            </a:extLst>
          </p:cNvPr>
          <p:cNvSpPr/>
          <p:nvPr/>
        </p:nvSpPr>
        <p:spPr>
          <a:xfrm>
            <a:off x="537328" y="2036190"/>
            <a:ext cx="1498862" cy="149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811734-1438-2670-022D-8786D571A140}"/>
              </a:ext>
            </a:extLst>
          </p:cNvPr>
          <p:cNvSpPr/>
          <p:nvPr/>
        </p:nvSpPr>
        <p:spPr>
          <a:xfrm rot="2700000">
            <a:off x="578326" y="2077188"/>
            <a:ext cx="197963" cy="1979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81A58-BAED-555B-3B5C-460984D257AB}"/>
              </a:ext>
            </a:extLst>
          </p:cNvPr>
          <p:cNvSpPr/>
          <p:nvPr/>
        </p:nvSpPr>
        <p:spPr>
          <a:xfrm>
            <a:off x="2179163" y="2026762"/>
            <a:ext cx="1498862" cy="149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010DE9-32C3-47FE-A765-47F0B67B0E09}"/>
              </a:ext>
            </a:extLst>
          </p:cNvPr>
          <p:cNvSpPr/>
          <p:nvPr/>
        </p:nvSpPr>
        <p:spPr>
          <a:xfrm>
            <a:off x="2801332" y="2648931"/>
            <a:ext cx="254524" cy="2545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2A66A-C285-9E68-E78D-0DB6CD5F187D}"/>
              </a:ext>
            </a:extLst>
          </p:cNvPr>
          <p:cNvSpPr/>
          <p:nvPr/>
        </p:nvSpPr>
        <p:spPr>
          <a:xfrm>
            <a:off x="3820996" y="2036190"/>
            <a:ext cx="1498862" cy="149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9A0CE5E-A0BF-58CA-E208-010D4BF0F576}"/>
              </a:ext>
            </a:extLst>
          </p:cNvPr>
          <p:cNvSpPr/>
          <p:nvPr/>
        </p:nvSpPr>
        <p:spPr>
          <a:xfrm>
            <a:off x="4932358" y="3139126"/>
            <a:ext cx="336254" cy="289874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296F0-1236-723C-0C6C-3EC7EC699276}"/>
              </a:ext>
            </a:extLst>
          </p:cNvPr>
          <p:cNvSpPr/>
          <p:nvPr/>
        </p:nvSpPr>
        <p:spPr>
          <a:xfrm>
            <a:off x="8287732" y="2036190"/>
            <a:ext cx="1498862" cy="149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5C5A8C-3FF8-9A95-E74D-6D56D0D4DF2A}"/>
              </a:ext>
            </a:extLst>
          </p:cNvPr>
          <p:cNvSpPr/>
          <p:nvPr/>
        </p:nvSpPr>
        <p:spPr>
          <a:xfrm rot="2700000">
            <a:off x="8328730" y="2077188"/>
            <a:ext cx="197963" cy="1979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6F6938-8CA9-8803-622A-481A369F1DAD}"/>
              </a:ext>
            </a:extLst>
          </p:cNvPr>
          <p:cNvSpPr/>
          <p:nvPr/>
        </p:nvSpPr>
        <p:spPr>
          <a:xfrm>
            <a:off x="8909901" y="2658359"/>
            <a:ext cx="254524" cy="2545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7A5471A-4E22-E7FC-9A88-9527427EDD8B}"/>
              </a:ext>
            </a:extLst>
          </p:cNvPr>
          <p:cNvSpPr/>
          <p:nvPr/>
        </p:nvSpPr>
        <p:spPr>
          <a:xfrm>
            <a:off x="9399094" y="3139126"/>
            <a:ext cx="336254" cy="289874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EC15C-4801-54A4-0D0D-2F65F902BF96}"/>
              </a:ext>
            </a:extLst>
          </p:cNvPr>
          <p:cNvCxnSpPr/>
          <p:nvPr/>
        </p:nvCxnSpPr>
        <p:spPr>
          <a:xfrm>
            <a:off x="5505254" y="2771480"/>
            <a:ext cx="2648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690C30-E59B-AA51-B1A8-3B5A396212EE}"/>
              </a:ext>
            </a:extLst>
          </p:cNvPr>
          <p:cNvSpPr txBox="1"/>
          <p:nvPr/>
        </p:nvSpPr>
        <p:spPr>
          <a:xfrm>
            <a:off x="6547954" y="24736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blit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A0656-F2AF-5B0B-C33C-2DEBDD0B7B54}"/>
              </a:ext>
            </a:extLst>
          </p:cNvPr>
          <p:cNvSpPr/>
          <p:nvPr/>
        </p:nvSpPr>
        <p:spPr>
          <a:xfrm>
            <a:off x="524360" y="3675467"/>
            <a:ext cx="279961" cy="279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F60632-20D6-A4BF-FCC5-EAD49E11DA3E}"/>
              </a:ext>
            </a:extLst>
          </p:cNvPr>
          <p:cNvSpPr/>
          <p:nvPr/>
        </p:nvSpPr>
        <p:spPr>
          <a:xfrm rot="2700000">
            <a:off x="565358" y="3716465"/>
            <a:ext cx="197963" cy="1979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1F07DB-5156-E0CE-33D6-5400AC8C593D}"/>
              </a:ext>
            </a:extLst>
          </p:cNvPr>
          <p:cNvSpPr/>
          <p:nvPr/>
        </p:nvSpPr>
        <p:spPr>
          <a:xfrm>
            <a:off x="2788363" y="4297635"/>
            <a:ext cx="254525" cy="245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611390-FAFF-B596-E6E0-E329989A2D5D}"/>
              </a:ext>
            </a:extLst>
          </p:cNvPr>
          <p:cNvSpPr/>
          <p:nvPr/>
        </p:nvSpPr>
        <p:spPr>
          <a:xfrm>
            <a:off x="2788364" y="4288208"/>
            <a:ext cx="254524" cy="2545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9AA1F6-8932-E9C1-0F55-F4D2EA8F392C}"/>
              </a:ext>
            </a:extLst>
          </p:cNvPr>
          <p:cNvSpPr/>
          <p:nvPr/>
        </p:nvSpPr>
        <p:spPr>
          <a:xfrm>
            <a:off x="4919390" y="4778403"/>
            <a:ext cx="336254" cy="289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3C66A34-7DE8-6D9A-04A8-63ECFD5DFB3F}"/>
              </a:ext>
            </a:extLst>
          </p:cNvPr>
          <p:cNvSpPr/>
          <p:nvPr/>
        </p:nvSpPr>
        <p:spPr>
          <a:xfrm>
            <a:off x="4919390" y="4778403"/>
            <a:ext cx="336254" cy="289874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3133A8-E377-9151-CD10-4E6EFCD893BE}"/>
              </a:ext>
            </a:extLst>
          </p:cNvPr>
          <p:cNvSpPr/>
          <p:nvPr/>
        </p:nvSpPr>
        <p:spPr>
          <a:xfrm>
            <a:off x="8274764" y="3675467"/>
            <a:ext cx="1498862" cy="149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F6F169-0156-1CAB-0EEA-2AE928ABF764}"/>
              </a:ext>
            </a:extLst>
          </p:cNvPr>
          <p:cNvSpPr/>
          <p:nvPr/>
        </p:nvSpPr>
        <p:spPr>
          <a:xfrm rot="2700000">
            <a:off x="8315762" y="3716465"/>
            <a:ext cx="197963" cy="1979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905C8F-C470-8EBA-C819-B03E101281ED}"/>
              </a:ext>
            </a:extLst>
          </p:cNvPr>
          <p:cNvSpPr/>
          <p:nvPr/>
        </p:nvSpPr>
        <p:spPr>
          <a:xfrm>
            <a:off x="8896933" y="4297636"/>
            <a:ext cx="254524" cy="2545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964A1AA-31D5-1AAA-142A-8AAF731557B0}"/>
              </a:ext>
            </a:extLst>
          </p:cNvPr>
          <p:cNvSpPr/>
          <p:nvPr/>
        </p:nvSpPr>
        <p:spPr>
          <a:xfrm>
            <a:off x="9386126" y="4778403"/>
            <a:ext cx="336254" cy="289874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67873E-F28B-C812-4AA0-604D66C4CE7E}"/>
              </a:ext>
            </a:extLst>
          </p:cNvPr>
          <p:cNvCxnSpPr/>
          <p:nvPr/>
        </p:nvCxnSpPr>
        <p:spPr>
          <a:xfrm>
            <a:off x="5492286" y="4410757"/>
            <a:ext cx="2648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E1A120-61D8-C4DC-DAE4-299BCBBE2D6F}"/>
              </a:ext>
            </a:extLst>
          </p:cNvPr>
          <p:cNvSpPr txBox="1"/>
          <p:nvPr/>
        </p:nvSpPr>
        <p:spPr>
          <a:xfrm>
            <a:off x="6534986" y="411297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6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69399-F8FC-52A5-D4CE-E667C7760B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 vyřešení hlavního problému se vyrojí spousta menších obtíží</a:t>
            </a:r>
          </a:p>
          <a:p>
            <a:pPr lvl="1"/>
            <a:r>
              <a:rPr lang="cs-CZ" dirty="0"/>
              <a:t>Stroke thickness v kombinaci s transformacemi</a:t>
            </a:r>
          </a:p>
          <a:p>
            <a:pPr lvl="1"/>
            <a:r>
              <a:rPr lang="cs-CZ" dirty="0"/>
              <a:t>Border in/out</a:t>
            </a:r>
          </a:p>
          <a:p>
            <a:pPr lvl="1"/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09212-A975-9527-40A5-7A6C82BA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Renderov</a:t>
            </a:r>
            <a:r>
              <a:rPr lang="cs-CZ" dirty="0"/>
              <a:t>ání symbolů: Obtíže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6B9732-67AA-D551-42EC-7B59C287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9" y="2875731"/>
            <a:ext cx="2379325" cy="2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DDF6968-9333-E9CB-F695-0C4467221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r="3858"/>
          <a:stretch/>
        </p:blipFill>
        <p:spPr bwMode="auto">
          <a:xfrm>
            <a:off x="3780149" y="2875730"/>
            <a:ext cx="4194928" cy="24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6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ažení aplikace AutoCAD | Bezplatná zkušební verze aplikace AutoCAD |  Autodesk">
            <a:extLst>
              <a:ext uri="{FF2B5EF4-FFF2-40B4-BE49-F238E27FC236}">
                <a16:creationId xmlns:a16="http://schemas.microsoft.com/office/drawing/2014/main" id="{A8E4B694-7A6B-CDEF-9C61-E9FC31603C92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3683BF-A0E0-AC10-A6B6-4F7235B7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Nástrahy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importů</a:t>
            </a:r>
            <a:r>
              <a:rPr lang="en-US" sz="6000" dirty="0">
                <a:solidFill>
                  <a:srgbClr val="FFFFFF"/>
                </a:solidFill>
              </a:rPr>
              <a:t> z </a:t>
            </a:r>
            <a:r>
              <a:rPr lang="en-US" sz="6000" dirty="0" err="1">
                <a:solidFill>
                  <a:srgbClr val="FFFFFF"/>
                </a:solidFill>
              </a:rPr>
              <a:t>různých</a:t>
            </a:r>
            <a:r>
              <a:rPr lang="en-US" sz="6000" dirty="0">
                <a:solidFill>
                  <a:srgbClr val="FFFFFF"/>
                </a:solidFill>
              </a:rPr>
              <a:t> 3D </a:t>
            </a:r>
            <a:r>
              <a:rPr lang="en-US" sz="6000" dirty="0" err="1">
                <a:solidFill>
                  <a:srgbClr val="FFFFFF"/>
                </a:solidFill>
              </a:rPr>
              <a:t>formátů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8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BAF67C-143E-F7FA-94A1-2A87FC487A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Autodesk DWG</a:t>
            </a:r>
          </a:p>
          <a:p>
            <a:pPr lvl="1"/>
            <a:r>
              <a:rPr lang="cs-CZ" dirty="0"/>
              <a:t>Uzavřený formát</a:t>
            </a:r>
          </a:p>
          <a:p>
            <a:pPr lvl="1"/>
            <a:r>
              <a:rPr lang="cs-CZ" dirty="0"/>
              <a:t>Nepříliš obsáhlá dokumentace</a:t>
            </a:r>
          </a:p>
          <a:p>
            <a:r>
              <a:rPr lang="cs-CZ" dirty="0"/>
              <a:t>IFC</a:t>
            </a:r>
          </a:p>
          <a:p>
            <a:pPr lvl="1"/>
            <a:r>
              <a:rPr lang="cs-CZ" dirty="0"/>
              <a:t>Otevřený formát</a:t>
            </a:r>
          </a:p>
          <a:p>
            <a:pPr lvl="1"/>
            <a:r>
              <a:rPr lang="cs-CZ" dirty="0"/>
              <a:t>3rd party knihovna a s tím související problémy</a:t>
            </a:r>
          </a:p>
          <a:p>
            <a:r>
              <a:rPr lang="cs-CZ" dirty="0"/>
              <a:t>gbXML</a:t>
            </a:r>
          </a:p>
          <a:p>
            <a:pPr lvl="1"/>
            <a:r>
              <a:rPr lang="cs-CZ" dirty="0"/>
              <a:t>Otevřený formát</a:t>
            </a:r>
          </a:p>
          <a:p>
            <a:pPr lvl="1"/>
            <a:r>
              <a:rPr lang="cs-CZ" dirty="0"/>
              <a:t>Vlastní implementace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DE2CE-81E6-EC9B-B64C-593A3D9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Přehled použitých formátů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5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F11DD-94B1-01CF-9324-D13C8DE7A6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Zdroj 3D dat</a:t>
            </a:r>
          </a:p>
          <a:p>
            <a:pPr lvl="1"/>
            <a:r>
              <a:rPr lang="cs-CZ" dirty="0"/>
              <a:t>CAD/CAM</a:t>
            </a:r>
          </a:p>
          <a:p>
            <a:pPr lvl="1"/>
            <a:r>
              <a:rPr lang="cs-CZ" dirty="0"/>
              <a:t>Velice detailní</a:t>
            </a:r>
          </a:p>
          <a:p>
            <a:pPr lvl="1"/>
            <a:r>
              <a:rPr lang="cs-CZ" dirty="0"/>
              <a:t>Na straně editoru se neočekává „dynamika“</a:t>
            </a:r>
          </a:p>
          <a:p>
            <a:r>
              <a:rPr lang="cs-CZ" dirty="0"/>
              <a:t>Výsledek importu musí „žít“ v daném prostředí</a:t>
            </a:r>
          </a:p>
          <a:p>
            <a:pPr lvl="1"/>
            <a:r>
              <a:rPr lang="cs-CZ" dirty="0"/>
              <a:t>WPF 3D</a:t>
            </a:r>
          </a:p>
          <a:p>
            <a:pPr lvl="1"/>
            <a:r>
              <a:rPr lang="cs-CZ" dirty="0"/>
              <a:t>Není myšleno pro komplexní 3D data</a:t>
            </a:r>
          </a:p>
          <a:p>
            <a:pPr lvl="1"/>
            <a:r>
              <a:rPr lang="cs-CZ" dirty="0"/>
              <a:t>Workaroundy (DirectX, Unity)</a:t>
            </a:r>
          </a:p>
          <a:p>
            <a:pPr lvl="1"/>
            <a:r>
              <a:rPr lang="cs-CZ" dirty="0"/>
              <a:t>Přesun na jinou platformu (Unity, three.js)</a:t>
            </a:r>
          </a:p>
          <a:p>
            <a:r>
              <a:rPr lang="cs-CZ" dirty="0"/>
              <a:t>Polygonální redukce?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BE592-71F7-CD4B-8DF5-C69F0C19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Rozkol v 3D principech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4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Autoři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AA7366-024E-FB36-E64E-51BD7BF193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3D body v rovině</a:t>
            </a:r>
          </a:p>
          <a:p>
            <a:r>
              <a:rPr lang="cs-CZ" dirty="0"/>
              <a:t>Definují rovinnou plochu (hranice)</a:t>
            </a:r>
          </a:p>
          <a:p>
            <a:r>
              <a:rPr lang="cs-CZ" dirty="0"/>
              <a:t>Mohou obsahovat otvory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Chceme převést na triangular mesh</a:t>
            </a:r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D01308-980E-F084-F986-753DD82E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PlanarGeometry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67CE2-E7B7-8BB7-D8C4-180F334B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9" y="3014604"/>
            <a:ext cx="584916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DB853F-F754-1EA3-D444-1B96D6069D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Projekce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cs-CZ" dirty="0"/>
              <a:t>bodů do roviny xy</a:t>
            </a:r>
            <a:r>
              <a:rPr lang="en-US" dirty="0"/>
              <a:t>; </a:t>
            </a:r>
            <a:r>
              <a:rPr lang="en-US" b="1" dirty="0"/>
              <a:t>n </a:t>
            </a:r>
            <a:r>
              <a:rPr lang="en-US" dirty="0"/>
              <a:t>= (a, b, c)</a:t>
            </a:r>
            <a:endParaRPr lang="cs-CZ" dirty="0"/>
          </a:p>
          <a:p>
            <a:r>
              <a:rPr lang="cs-CZ" dirty="0"/>
              <a:t>Předpokládáme </a:t>
            </a:r>
            <a:r>
              <a:rPr lang="en-US" dirty="0"/>
              <a:t>c = 1, </a:t>
            </a:r>
            <a:r>
              <a:rPr lang="cs-CZ" dirty="0"/>
              <a:t>dostaneme soustavu rovnic</a:t>
            </a:r>
          </a:p>
          <a:p>
            <a:r>
              <a:rPr lang="cs-CZ" dirty="0"/>
              <a:t>Řešení např. Cramerovým pravidlem</a:t>
            </a:r>
          </a:p>
          <a:p>
            <a:r>
              <a:rPr lang="cs-CZ" dirty="0"/>
              <a:t>Projekce bodů do roviny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sz="1400" dirty="0"/>
              <a:t>www.ilikebigbits.com/2015_03_04_plane_from_points.html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D30BA-4F80-8A68-E3F6-29C0ED57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3D=</a:t>
            </a:r>
            <a:r>
              <a:rPr lang="en-US" dirty="0"/>
              <a:t>&gt;2D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3F8EE-E7C3-7BFB-0F0B-68FA43D5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095" y="2920586"/>
            <a:ext cx="6391753" cy="35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5DDCA-166F-AD59-0D59-7B2916E654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Ořezávání uší</a:t>
            </a:r>
          </a:p>
          <a:p>
            <a:pPr lvl="1"/>
            <a:r>
              <a:rPr lang="cs-CZ" dirty="0"/>
              <a:t>Známe z VAM</a:t>
            </a:r>
          </a:p>
          <a:p>
            <a:r>
              <a:rPr lang="cs-CZ" dirty="0"/>
              <a:t>PlanarGeometry může obsahovat otvory</a:t>
            </a:r>
          </a:p>
          <a:p>
            <a:pPr lvl="1"/>
            <a:r>
              <a:rPr lang="cs-CZ" dirty="0"/>
              <a:t>Napojení na polygon</a:t>
            </a:r>
          </a:p>
          <a:p>
            <a:pPr lvl="1"/>
            <a:r>
              <a:rPr lang="cs-CZ" dirty="0"/>
              <a:t>Testování sebeprotínání</a:t>
            </a:r>
          </a:p>
          <a:p>
            <a:pPr lvl="1"/>
            <a:r>
              <a:rPr lang="cs-CZ" dirty="0"/>
              <a:t>Odstraňování „přehybů“ (duplikace bodů)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23008-FB4C-C044-7F9D-CB10F6AF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Triangulace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D4B93-88EE-E7BB-E385-483AF4FF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948" y="1316933"/>
            <a:ext cx="3698449" cy="2778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F8411-EE4C-8597-6C0B-1CB20467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9" y="4218274"/>
            <a:ext cx="328658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6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7FF757-8346-4371-F141-31F53721A2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Znalost 2D/3D grafiky</a:t>
            </a:r>
            <a:endParaRPr lang="en-US" dirty="0"/>
          </a:p>
          <a:p>
            <a:pPr lvl="1"/>
            <a:r>
              <a:rPr lang="cs-CZ" dirty="0"/>
              <a:t>Transformace, hierarchie scény</a:t>
            </a:r>
          </a:p>
          <a:p>
            <a:pPr lvl="1"/>
            <a:r>
              <a:rPr lang="cs-CZ" dirty="0"/>
              <a:t>Algoritmizace </a:t>
            </a:r>
            <a:r>
              <a:rPr lang="en-US" dirty="0"/>
              <a:t>(</a:t>
            </a:r>
            <a:r>
              <a:rPr lang="cs-CZ" dirty="0"/>
              <a:t>např. materiály k VAM)</a:t>
            </a:r>
          </a:p>
          <a:p>
            <a:pPr lvl="1"/>
            <a:r>
              <a:rPr lang="cs-CZ" dirty="0"/>
              <a:t>Asymptotické složitosti</a:t>
            </a:r>
          </a:p>
          <a:p>
            <a:pPr lvl="1"/>
            <a:r>
              <a:rPr lang="cs-CZ" dirty="0"/>
              <a:t>Unity</a:t>
            </a:r>
          </a:p>
          <a:p>
            <a:r>
              <a:rPr lang="cs-CZ" dirty="0"/>
              <a:t>Schopnost najít bottleneck, optimalizace</a:t>
            </a:r>
          </a:p>
          <a:p>
            <a:r>
              <a:rPr lang="cs-CZ" dirty="0"/>
              <a:t>Kladný vztah k matematice</a:t>
            </a:r>
          </a:p>
          <a:p>
            <a:r>
              <a:rPr lang="cs-CZ" dirty="0"/>
              <a:t>Analytické myšlení</a:t>
            </a:r>
            <a:endParaRPr lang="en-US" dirty="0"/>
          </a:p>
          <a:p>
            <a:r>
              <a:rPr lang="en-US" dirty="0" err="1"/>
              <a:t>Resistence</a:t>
            </a:r>
            <a:r>
              <a:rPr lang="en-US" dirty="0"/>
              <a:t> v</a:t>
            </a:r>
            <a:r>
              <a:rPr lang="cs-CZ" dirty="0"/>
              <a:t>ůči stresu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E5028-90A2-6D6D-B82B-1FD6A8D3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0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8F37CB-13B4-D601-3443-E4DDBC6EFF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The Catch 2024 by CESNET</a:t>
            </a:r>
          </a:p>
          <a:p>
            <a:pPr lvl="1"/>
            <a:r>
              <a:rPr lang="en-US" dirty="0"/>
              <a:t>www.thecatch.cz</a:t>
            </a:r>
          </a:p>
          <a:p>
            <a:r>
              <a:rPr lang="cs-CZ" dirty="0"/>
              <a:t>CTF Challenges</a:t>
            </a:r>
          </a:p>
          <a:p>
            <a:pPr lvl="1"/>
            <a:r>
              <a:rPr lang="cs-CZ" dirty="0"/>
              <a:t>Kyberbezpečnost</a:t>
            </a:r>
          </a:p>
          <a:p>
            <a:pPr lvl="1"/>
            <a:r>
              <a:rPr lang="cs-CZ" dirty="0"/>
              <a:t>Cíl je najít „vlajku“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52F84-39A8-9013-883B-37B4DBD0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 </a:t>
            </a:r>
            <a:r>
              <a:rPr lang="en-US" dirty="0"/>
              <a:t>#1: CTF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3B0E5-F2A0-1096-9D48-C0BF1840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39" y="1316933"/>
            <a:ext cx="345805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3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D52DE-3E06-231E-8C7E-8BC2CF528F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194216" y="914936"/>
            <a:ext cx="4769181" cy="39915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9CDFB9-B00E-310C-9E9A-F0ADCDD5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</a:t>
            </a:r>
            <a:r>
              <a:rPr lang="en-US" dirty="0"/>
              <a:t> #1: CTF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B0122-5CED-6D27-D731-4046D31A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6" t="3415" r="5312" b="401"/>
          <a:stretch/>
        </p:blipFill>
        <p:spPr>
          <a:xfrm>
            <a:off x="2241321" y="914936"/>
            <a:ext cx="3009817" cy="5837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33A8B1-B36E-3870-B43B-5CD6E25F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21" y="3540805"/>
            <a:ext cx="2727866" cy="1506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752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B1D000-8F4D-A618-BC1B-AC6C8AD2D5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py</a:t>
            </a:r>
            <a:r>
              <a:rPr lang="en-US" dirty="0"/>
              <a:t> script pro </a:t>
            </a:r>
            <a:r>
              <a:rPr lang="en-US" dirty="0" err="1"/>
              <a:t>generov</a:t>
            </a:r>
            <a:r>
              <a:rPr lang="cs-CZ" dirty="0"/>
              <a:t>ání hesel do souboru</a:t>
            </a:r>
            <a:endParaRPr lang="en-US" dirty="0"/>
          </a:p>
          <a:p>
            <a:pPr lvl="1"/>
            <a:r>
              <a:rPr lang="cs-CZ" dirty="0"/>
              <a:t>Opsat tabulku do souboru</a:t>
            </a:r>
          </a:p>
          <a:p>
            <a:pPr lvl="1"/>
            <a:r>
              <a:rPr lang="cs-CZ" dirty="0"/>
              <a:t>18 znaků, pro 8 směrů</a:t>
            </a:r>
          </a:p>
          <a:p>
            <a:r>
              <a:rPr lang="cs-CZ" dirty="0"/>
              <a:t>Kali linux </a:t>
            </a:r>
            <a:r>
              <a:rPr lang="en-US" dirty="0"/>
              <a:t>&amp; hydra</a:t>
            </a:r>
          </a:p>
          <a:p>
            <a:pPr lvl="1"/>
            <a:r>
              <a:rPr lang="en-US" dirty="0"/>
              <a:t>Brute force </a:t>
            </a:r>
            <a:r>
              <a:rPr lang="en-US" dirty="0" err="1"/>
              <a:t>na</a:t>
            </a:r>
            <a:r>
              <a:rPr lang="en-US" dirty="0"/>
              <a:t> SSH</a:t>
            </a:r>
          </a:p>
          <a:p>
            <a:r>
              <a:rPr lang="en-US" dirty="0" err="1"/>
              <a:t>Nefunguje</a:t>
            </a:r>
            <a:r>
              <a:rPr lang="en-US" dirty="0"/>
              <a:t> to, pro</a:t>
            </a:r>
            <a:r>
              <a:rPr lang="cs-CZ" dirty="0"/>
              <a:t>č?</a:t>
            </a:r>
          </a:p>
          <a:p>
            <a:pPr lvl="1"/>
            <a:r>
              <a:rPr lang="cs-CZ" dirty="0"/>
              <a:t>Chyba v opisu tabulky?</a:t>
            </a:r>
          </a:p>
          <a:p>
            <a:pPr lvl="1"/>
            <a:r>
              <a:rPr lang="cs-CZ" dirty="0"/>
              <a:t>Case-sensitiveness?</a:t>
            </a:r>
          </a:p>
          <a:p>
            <a:pPr lvl="1"/>
            <a:r>
              <a:rPr lang="cs-CZ" dirty="0"/>
              <a:t>Délka hesla?</a:t>
            </a:r>
          </a:p>
          <a:p>
            <a:pPr lvl="1"/>
            <a:r>
              <a:rPr lang="cs-CZ" dirty="0"/>
              <a:t>Chyba v nápovědě?</a:t>
            </a:r>
            <a:endParaRPr lang="en-US" dirty="0"/>
          </a:p>
          <a:p>
            <a:pPr lvl="1"/>
            <a:endParaRPr lang="cs-CZ" dirty="0"/>
          </a:p>
          <a:p>
            <a:pPr lvl="1"/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8FFAC-0F3F-D772-A92C-42B172C8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</a:t>
            </a:r>
            <a:r>
              <a:rPr lang="en-US" dirty="0"/>
              <a:t> #1: CTF</a:t>
            </a:r>
          </a:p>
        </p:txBody>
      </p:sp>
    </p:spTree>
    <p:extLst>
      <p:ext uri="{BB962C8B-B14F-4D97-AF65-F5344CB8AC3E}">
        <p14:creationId xmlns:p14="http://schemas.microsoft.com/office/powerpoint/2010/main" val="286611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1663F-C01E-DABE-26B7-C56CFECE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17E4E-5469-537A-5E66-49358D276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py</a:t>
            </a:r>
            <a:r>
              <a:rPr lang="en-US" dirty="0"/>
              <a:t> script pro </a:t>
            </a:r>
            <a:r>
              <a:rPr lang="en-US" dirty="0" err="1"/>
              <a:t>generov</a:t>
            </a:r>
            <a:r>
              <a:rPr lang="cs-CZ" dirty="0"/>
              <a:t>ání hesel do souboru</a:t>
            </a:r>
            <a:endParaRPr lang="en-US" dirty="0"/>
          </a:p>
          <a:p>
            <a:pPr lvl="1"/>
            <a:r>
              <a:rPr lang="cs-CZ" dirty="0"/>
              <a:t>Opsat tabulku do souboru</a:t>
            </a:r>
          </a:p>
          <a:p>
            <a:pPr lvl="1"/>
            <a:r>
              <a:rPr lang="cs-CZ" dirty="0"/>
              <a:t>18 znaků, pro 8 směrů</a:t>
            </a:r>
          </a:p>
          <a:p>
            <a:r>
              <a:rPr lang="cs-CZ" dirty="0"/>
              <a:t>Kali linux </a:t>
            </a:r>
            <a:r>
              <a:rPr lang="en-US" dirty="0"/>
              <a:t>&amp; hydra</a:t>
            </a:r>
          </a:p>
          <a:p>
            <a:pPr lvl="1"/>
            <a:r>
              <a:rPr lang="en-US" dirty="0"/>
              <a:t>Brute force </a:t>
            </a:r>
            <a:r>
              <a:rPr lang="en-US" dirty="0" err="1"/>
              <a:t>na</a:t>
            </a:r>
            <a:r>
              <a:rPr lang="en-US" dirty="0"/>
              <a:t> SSH</a:t>
            </a:r>
          </a:p>
          <a:p>
            <a:r>
              <a:rPr lang="en-US" dirty="0" err="1"/>
              <a:t>Nefunguje</a:t>
            </a:r>
            <a:r>
              <a:rPr lang="en-US" dirty="0"/>
              <a:t> to, pro</a:t>
            </a:r>
            <a:r>
              <a:rPr lang="cs-CZ" dirty="0"/>
              <a:t>č?</a:t>
            </a:r>
          </a:p>
          <a:p>
            <a:pPr lvl="1"/>
            <a:r>
              <a:rPr lang="cs-CZ" dirty="0"/>
              <a:t>Chyba v opisu tabulky?</a:t>
            </a:r>
          </a:p>
          <a:p>
            <a:pPr lvl="1"/>
            <a:r>
              <a:rPr lang="cs-CZ" dirty="0"/>
              <a:t>Case-sensitiveness?</a:t>
            </a:r>
          </a:p>
          <a:p>
            <a:pPr lvl="1"/>
            <a:r>
              <a:rPr lang="cs-CZ" dirty="0"/>
              <a:t>Délka hesla?</a:t>
            </a:r>
          </a:p>
          <a:p>
            <a:pPr lvl="1"/>
            <a:r>
              <a:rPr lang="cs-CZ" dirty="0"/>
              <a:t>Chyba v nápovědě?</a:t>
            </a:r>
            <a:endParaRPr lang="en-US" dirty="0"/>
          </a:p>
          <a:p>
            <a:pPr lvl="1"/>
            <a:r>
              <a:rPr lang="cs-CZ" dirty="0"/>
              <a:t>Kolik těch potenciálních hesel má vlastně být? A proč jich mám méně?</a:t>
            </a:r>
            <a:endParaRPr lang="en-US" dirty="0"/>
          </a:p>
          <a:p>
            <a:pPr lvl="1"/>
            <a:endParaRPr lang="cs-CZ" dirty="0"/>
          </a:p>
          <a:p>
            <a:pPr lvl="1"/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24C26-307C-2C3C-5888-1B1C537F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</a:t>
            </a:r>
            <a:r>
              <a:rPr lang="en-US" dirty="0"/>
              <a:t> #1: CTF</a:t>
            </a:r>
          </a:p>
        </p:txBody>
      </p:sp>
    </p:spTree>
    <p:extLst>
      <p:ext uri="{BB962C8B-B14F-4D97-AF65-F5344CB8AC3E}">
        <p14:creationId xmlns:p14="http://schemas.microsoft.com/office/powerpoint/2010/main" val="65520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00FDA-9792-686F-102F-10E15662C1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Unit testy generované AI</a:t>
            </a:r>
          </a:p>
          <a:p>
            <a:pPr lvl="1"/>
            <a:r>
              <a:rPr lang="cs-CZ" dirty="0"/>
              <a:t>Na první pohled to vypadá správně</a:t>
            </a:r>
          </a:p>
          <a:p>
            <a:pPr lvl="1"/>
            <a:r>
              <a:rPr lang="cs-CZ" dirty="0"/>
              <a:t>Funguje to</a:t>
            </a:r>
          </a:p>
          <a:p>
            <a:pPr lvl="1"/>
            <a:r>
              <a:rPr lang="cs-CZ" dirty="0"/>
              <a:t>Nedělá to to, co to říká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M. Velc,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6B22A-CC6B-1722-F012-49835995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Bonus </a:t>
            </a:r>
            <a:r>
              <a:rPr lang="en-US"/>
              <a:t>#2</a:t>
            </a:r>
            <a:r>
              <a:rPr lang="cs-CZ"/>
              <a:t>: Pozor na 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0D3A-4B5D-25F5-B829-D7923EDD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80" y="3194140"/>
            <a:ext cx="836411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5B72-774D-C5F3-2535-C1966CCC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712AD-BC12-F2FF-1B82-0A5AFDC808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HoloLens toolkit a UWP aplikace</a:t>
            </a:r>
          </a:p>
          <a:p>
            <a:r>
              <a:rPr lang="cs-CZ" dirty="0"/>
              <a:t>Optimalizace renderování symbolů do bitmapy</a:t>
            </a:r>
          </a:p>
          <a:p>
            <a:r>
              <a:rPr lang="cs-CZ" dirty="0"/>
              <a:t>Nástrahy importů z různých 3D formátů</a:t>
            </a:r>
            <a:endParaRPr lang="en-US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BBFA8-2E81-833A-028A-868E9ABE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7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E16FD6-4093-AAF1-8B8E-736BB50671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Neznámá oblast</a:t>
            </a:r>
          </a:p>
          <a:p>
            <a:r>
              <a:rPr lang="cs-CZ" dirty="0"/>
              <a:t>Proof of concept</a:t>
            </a:r>
          </a:p>
          <a:p>
            <a:pPr lvl="1"/>
            <a:r>
              <a:rPr lang="cs-CZ" dirty="0"/>
              <a:t>Hrubý nástřel řešení</a:t>
            </a:r>
          </a:p>
          <a:p>
            <a:pPr lvl="1"/>
            <a:r>
              <a:rPr lang="cs-CZ" dirty="0"/>
              <a:t>Není potřeba okamžitě optimalizovat</a:t>
            </a:r>
          </a:p>
          <a:p>
            <a:pPr lvl="1"/>
            <a:r>
              <a:rPr lang="cs-CZ" dirty="0"/>
              <a:t>Občas proklouzne do produkce</a:t>
            </a:r>
          </a:p>
          <a:p>
            <a:r>
              <a:rPr lang="cs-CZ" dirty="0"/>
              <a:t>Integrace do relativně velké codebase</a:t>
            </a:r>
            <a:endParaRPr lang="en-US" dirty="0"/>
          </a:p>
          <a:p>
            <a:pPr lvl="1"/>
            <a:r>
              <a:rPr lang="en-US" dirty="0" err="1"/>
              <a:t>GraphWorX</a:t>
            </a:r>
            <a:r>
              <a:rPr lang="en-US" dirty="0"/>
              <a:t>: 1.2M </a:t>
            </a:r>
            <a:r>
              <a:rPr lang="cs-CZ" dirty="0"/>
              <a:t>řádek v</a:t>
            </a:r>
            <a:r>
              <a:rPr lang="en-US" dirty="0"/>
              <a:t> *.cs</a:t>
            </a:r>
            <a:r>
              <a:rPr lang="cs-CZ" dirty="0"/>
              <a:t> souborech</a:t>
            </a:r>
          </a:p>
          <a:p>
            <a:pPr lvl="1"/>
            <a:r>
              <a:rPr lang="cs-CZ" dirty="0"/>
              <a:t>gltf Viewer: 44k řádek v </a:t>
            </a:r>
            <a:r>
              <a:rPr lang="en-US" dirty="0"/>
              <a:t>*.</a:t>
            </a:r>
            <a:r>
              <a:rPr lang="en-US" dirty="0" err="1"/>
              <a:t>js</a:t>
            </a:r>
            <a:r>
              <a:rPr lang="en-US" dirty="0"/>
              <a:t> a *.</a:t>
            </a:r>
            <a:r>
              <a:rPr lang="en-US" dirty="0" err="1"/>
              <a:t>ts</a:t>
            </a:r>
            <a:r>
              <a:rPr lang="en-US" dirty="0"/>
              <a:t> </a:t>
            </a:r>
            <a:r>
              <a:rPr lang="en-US" dirty="0" err="1"/>
              <a:t>souborech</a:t>
            </a:r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085E36-C3A9-7B87-79C8-6F9B1EE0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Obecně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DD8E-CB65-07CD-B660-F007452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cs-CZ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Architektura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003A80-3B15-B337-F8D5-732A06D98E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6693" y="2533476"/>
            <a:ext cx="3455821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cs-CZ" sz="2000" dirty="0"/>
              <a:t>99 % Client Visualization</a:t>
            </a:r>
          </a:p>
          <a:p>
            <a:pPr marL="0"/>
            <a:r>
              <a:rPr lang="cs-CZ" sz="2000" dirty="0"/>
              <a:t>Málokdy zabrousíme jinam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BC671-063F-F254-ACB7-34C10198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75" y="741391"/>
            <a:ext cx="6334739" cy="53845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221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6F479-12EE-80C8-2F3F-D3E09C35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F3CC08-57B3-9C5C-CDDF-23788819058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6"/>
          <a:stretch/>
        </p:blipFill>
        <p:spPr bwMode="auto">
          <a:xfrm>
            <a:off x="546276" y="1640539"/>
            <a:ext cx="11099447" cy="3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2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Vývojáři si mohou koupit HoloLens: Známe kompletní hardwarovou výbavu i  obsah balení – SMARTmania.cz">
            <a:extLst>
              <a:ext uri="{FF2B5EF4-FFF2-40B4-BE49-F238E27FC236}">
                <a16:creationId xmlns:a16="http://schemas.microsoft.com/office/drawing/2014/main" id="{F7E59A74-2C4F-AE99-61B1-94F7BAFE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BEAD20-9717-EBB0-7511-B55C8C1E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 HoloLens</a:t>
            </a:r>
            <a:r>
              <a:rPr lang="cs-CZ" sz="6000" dirty="0">
                <a:solidFill>
                  <a:srgbClr val="FFFFFF"/>
                </a:solidFill>
              </a:rPr>
              <a:t>/Unity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4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AFB63-A93C-B43E-38AF-D470DDB3AD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cs-CZ" dirty="0"/>
              <a:t>2015: Potřebujeme 3D na mobilních zařízeních</a:t>
            </a:r>
          </a:p>
          <a:p>
            <a:pPr lvl="1"/>
            <a:r>
              <a:rPr lang="cs-CZ" dirty="0"/>
              <a:t>Lze použít Unity?</a:t>
            </a:r>
          </a:p>
          <a:p>
            <a:pPr lvl="1"/>
            <a:r>
              <a:rPr lang="cs-CZ" dirty="0"/>
              <a:t>Embedování do naší .NET aplikace</a:t>
            </a:r>
          </a:p>
          <a:p>
            <a:pPr lvl="1"/>
            <a:r>
              <a:rPr lang="cs-CZ" dirty="0"/>
              <a:t>StackOverflow</a:t>
            </a:r>
          </a:p>
          <a:p>
            <a:r>
              <a:rPr lang="cs-CZ" dirty="0"/>
              <a:t>Problémy s výkonem</a:t>
            </a:r>
          </a:p>
          <a:p>
            <a:r>
              <a:rPr lang="cs-CZ" dirty="0"/>
              <a:t>Memory Leaky</a:t>
            </a:r>
          </a:p>
          <a:p>
            <a:pPr lvl="1"/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EB32-CEF0-7211-864F-7D0EF183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Unity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8C1A-2E3B-166B-0CB3-AD6EB771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31" y="2764078"/>
            <a:ext cx="6184766" cy="37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4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8F936-8FA4-0670-2F30-F6681F887C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Early Access k Hardware (cca 2018)</a:t>
            </a:r>
            <a:endParaRPr lang="en-US" dirty="0"/>
          </a:p>
          <a:p>
            <a:pPr lvl="1"/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lakonick</a:t>
            </a:r>
            <a:r>
              <a:rPr lang="cs-CZ" dirty="0"/>
              <a:t>á dokumentace</a:t>
            </a:r>
          </a:p>
          <a:p>
            <a:pPr lvl="1"/>
            <a:r>
              <a:rPr lang="cs-CZ" dirty="0"/>
              <a:t>Breaking API changes</a:t>
            </a:r>
          </a:p>
          <a:p>
            <a:r>
              <a:rPr lang="cs-CZ" dirty="0"/>
              <a:t>Netriviální design aplikace</a:t>
            </a:r>
          </a:p>
          <a:p>
            <a:pPr lvl="1"/>
            <a:r>
              <a:rPr lang="cs-CZ" dirty="0"/>
              <a:t>Uživatelem definovaná data</a:t>
            </a:r>
          </a:p>
          <a:p>
            <a:pPr lvl="1"/>
            <a:r>
              <a:rPr lang="cs-CZ" dirty="0"/>
              <a:t>Interakce se serverem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6048A-C87F-AC4A-4715-9C558A8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Hololens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B5D48A-B643-6676-BF99-10508D7345C1}"/>
              </a:ext>
            </a:extLst>
          </p:cNvPr>
          <p:cNvSpPr/>
          <p:nvPr/>
        </p:nvSpPr>
        <p:spPr>
          <a:xfrm>
            <a:off x="7318113" y="4442031"/>
            <a:ext cx="2429820" cy="1852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cs-CZ" dirty="0"/>
              <a:t>Unity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E9AE19-6482-F6FB-B600-E3EBDA77AB3B}"/>
              </a:ext>
            </a:extLst>
          </p:cNvPr>
          <p:cNvSpPr/>
          <p:nvPr/>
        </p:nvSpPr>
        <p:spPr>
          <a:xfrm>
            <a:off x="7318113" y="1316933"/>
            <a:ext cx="1229195" cy="1045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cs-CZ" dirty="0"/>
              <a:t>Unity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675FDF-48B1-B2DA-9D31-9AFE35779489}"/>
              </a:ext>
            </a:extLst>
          </p:cNvPr>
          <p:cNvSpPr/>
          <p:nvPr/>
        </p:nvSpPr>
        <p:spPr>
          <a:xfrm>
            <a:off x="7407667" y="1824130"/>
            <a:ext cx="1071393" cy="40696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/>
              <a:t>Holo Toolkit</a:t>
            </a:r>
            <a:endParaRPr lang="en-US" sz="1400" dirty="0"/>
          </a:p>
        </p:txBody>
      </p:sp>
      <p:pic>
        <p:nvPicPr>
          <p:cNvPr id="22" name="Picture 2" descr="Hardware HoloLens (1. generace) | Microsoft Learn">
            <a:extLst>
              <a:ext uri="{FF2B5EF4-FFF2-40B4-BE49-F238E27FC236}">
                <a16:creationId xmlns:a16="http://schemas.microsoft.com/office/drawing/2014/main" id="{85A82A6E-1024-A248-3E49-8F8B6B48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020" y="1317378"/>
            <a:ext cx="1678377" cy="104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A2DF9B-17D9-75EF-6DCE-3FA0DAE61BC4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8547308" y="1839778"/>
            <a:ext cx="1737712" cy="20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64D12A-6FD1-9996-C541-55D4929668D7}"/>
              </a:ext>
            </a:extLst>
          </p:cNvPr>
          <p:cNvSpPr/>
          <p:nvPr/>
        </p:nvSpPr>
        <p:spPr>
          <a:xfrm>
            <a:off x="7303413" y="2443815"/>
            <a:ext cx="2408558" cy="1860811"/>
          </a:xfrm>
          <a:prstGeom prst="roundRect">
            <a:avLst/>
          </a:prstGeom>
          <a:solidFill>
            <a:srgbClr val="0082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cs-CZ" dirty="0"/>
              <a:t>Genesis/MobileHMI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8FD792-9DDB-B610-2027-4BFDFFA83EB6}"/>
              </a:ext>
            </a:extLst>
          </p:cNvPr>
          <p:cNvSpPr/>
          <p:nvPr/>
        </p:nvSpPr>
        <p:spPr>
          <a:xfrm>
            <a:off x="7917119" y="3140087"/>
            <a:ext cx="1229195" cy="1045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cs-CZ" dirty="0"/>
              <a:t>Unity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3B0BB90-FC2D-F3D5-DCC7-53A3BA82E2F3}"/>
              </a:ext>
            </a:extLst>
          </p:cNvPr>
          <p:cNvSpPr/>
          <p:nvPr/>
        </p:nvSpPr>
        <p:spPr>
          <a:xfrm>
            <a:off x="8006673" y="3647284"/>
            <a:ext cx="1071393" cy="40696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/>
              <a:t>Holo Toolkit</a:t>
            </a:r>
            <a:endParaRPr lang="en-US" sz="1400" dirty="0"/>
          </a:p>
        </p:txBody>
      </p:sp>
      <p:pic>
        <p:nvPicPr>
          <p:cNvPr id="27" name="Picture 2" descr="Hardware HoloLens (1. generace) | Microsoft Learn">
            <a:extLst>
              <a:ext uri="{FF2B5EF4-FFF2-40B4-BE49-F238E27FC236}">
                <a16:creationId xmlns:a16="http://schemas.microsoft.com/office/drawing/2014/main" id="{1612D5D2-AADD-9A75-28BC-7B81A67B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019" y="2853836"/>
            <a:ext cx="1678377" cy="104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8FBDF1-D7BD-06FF-2E35-F85A05D969C5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9711971" y="3374221"/>
            <a:ext cx="573048" cy="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FD8A41-7EAB-C233-C124-55BEDED181BF}"/>
              </a:ext>
            </a:extLst>
          </p:cNvPr>
          <p:cNvSpPr/>
          <p:nvPr/>
        </p:nvSpPr>
        <p:spPr>
          <a:xfrm>
            <a:off x="8424997" y="5606511"/>
            <a:ext cx="1184643" cy="529904"/>
          </a:xfrm>
          <a:prstGeom prst="roundRect">
            <a:avLst/>
          </a:prstGeom>
          <a:solidFill>
            <a:srgbClr val="0082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cs-CZ" sz="1400" dirty="0"/>
              <a:t>Genesis/</a:t>
            </a:r>
          </a:p>
          <a:p>
            <a:pPr algn="ctr"/>
            <a:r>
              <a:rPr lang="cs-CZ" sz="1400" dirty="0"/>
              <a:t>MobileHMI</a:t>
            </a:r>
            <a:endParaRPr lang="en-US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748408D-A268-BDC1-B9C4-491EFEC7C9B1}"/>
              </a:ext>
            </a:extLst>
          </p:cNvPr>
          <p:cNvSpPr/>
          <p:nvPr/>
        </p:nvSpPr>
        <p:spPr>
          <a:xfrm>
            <a:off x="7407667" y="4949228"/>
            <a:ext cx="1060137" cy="5718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/>
              <a:t>Holo Toolkit</a:t>
            </a:r>
            <a:endParaRPr lang="en-US" sz="1400" dirty="0"/>
          </a:p>
        </p:txBody>
      </p:sp>
      <p:pic>
        <p:nvPicPr>
          <p:cNvPr id="31" name="Picture 2" descr="Hardware HoloLens (1. generace) | Microsoft Learn">
            <a:extLst>
              <a:ext uri="{FF2B5EF4-FFF2-40B4-BE49-F238E27FC236}">
                <a16:creationId xmlns:a16="http://schemas.microsoft.com/office/drawing/2014/main" id="{7565D90F-AD65-EDE7-CC18-E80596BF8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019" y="4843732"/>
            <a:ext cx="1678377" cy="104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925D32-BF37-81B2-79E9-919054DFB6FD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9747933" y="5368225"/>
            <a:ext cx="537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1102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21778</TotalTime>
  <Words>820</Words>
  <Application>Microsoft Office PowerPoint</Application>
  <PresentationFormat>Widescreen</PresentationFormat>
  <Paragraphs>208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</vt:lpstr>
      <vt:lpstr>Segoe UI Semilight</vt:lpstr>
      <vt:lpstr>Title Master Template</vt:lpstr>
      <vt:lpstr>Počítačová grafika v praxi</vt:lpstr>
      <vt:lpstr>Autoři</vt:lpstr>
      <vt:lpstr>Obsah</vt:lpstr>
      <vt:lpstr>Obecně</vt:lpstr>
      <vt:lpstr>Architektura</vt:lpstr>
      <vt:lpstr>PowerPoint Presentation</vt:lpstr>
      <vt:lpstr> HoloLens/Unity</vt:lpstr>
      <vt:lpstr>Unity</vt:lpstr>
      <vt:lpstr>Hololens</vt:lpstr>
      <vt:lpstr>Řešení</vt:lpstr>
      <vt:lpstr>Spectator View</vt:lpstr>
      <vt:lpstr>Optimalizace renderování symbolů do bitmapy</vt:lpstr>
      <vt:lpstr>Renderování symbolů: Výchozí stav</vt:lpstr>
      <vt:lpstr>Renderování symbolů: Analýza</vt:lpstr>
      <vt:lpstr>Renderování symbolů: Optimalizace</vt:lpstr>
      <vt:lpstr>Renderování symbolů: Obtíže</vt:lpstr>
      <vt:lpstr>Nástrahy importů z různých 3D formátů</vt:lpstr>
      <vt:lpstr>Přehled použitých formátů</vt:lpstr>
      <vt:lpstr>Rozkol v 3D principech</vt:lpstr>
      <vt:lpstr>PlanarGeometry</vt:lpstr>
      <vt:lpstr>3D=&gt;2D</vt:lpstr>
      <vt:lpstr>Triangulace</vt:lpstr>
      <vt:lpstr>Závěr</vt:lpstr>
      <vt:lpstr>Bonus #1: CTF</vt:lpstr>
      <vt:lpstr>Bonus #1: CTF</vt:lpstr>
      <vt:lpstr>Bonus #1: CTF</vt:lpstr>
      <vt:lpstr>Bonus #1: CTF</vt:lpstr>
      <vt:lpstr>Bonus #2: Pozor na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61</cp:revision>
  <dcterms:created xsi:type="dcterms:W3CDTF">2020-01-29T15:51:47Z</dcterms:created>
  <dcterms:modified xsi:type="dcterms:W3CDTF">2024-11-05T13:40:46Z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